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71" r:id="rId4"/>
    <p:sldId id="272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8" r:id="rId13"/>
    <p:sldId id="270" r:id="rId14"/>
    <p:sldId id="269" r:id="rId15"/>
    <p:sldId id="258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16B"/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9" autoAdjust="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5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866DB2-A914-48B3-AC7E-04EE0404A3C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B082A1-8A1E-42D6-ADBC-1B68DC37F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3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7F79FA-A897-4FD2-9C8E-BB6458D2873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BCC540-36BE-40B8-8641-900675D1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4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Telehealth</a:t>
            </a:r>
            <a:r>
              <a:rPr lang="en-US" dirty="0">
                <a:latin typeface="Arial" pitchFamily="34" charset="0"/>
                <a:cs typeface="Arial" pitchFamily="34" charset="0"/>
              </a:rPr>
              <a:t> is a collection of means or methods for enhancing health care, public health, and health education delivery and support using telecommunications technologies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4F009-176D-4277-B72C-6F29DC523A7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3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_bkg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657321"/>
            <a:ext cx="6480951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825164"/>
            <a:ext cx="64008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C3CD7B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</p:spPr>
        <p:txBody>
          <a:bodyPr t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882621"/>
            <a:ext cx="3465576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56439" y="1882620"/>
            <a:ext cx="3465137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ing_bkg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losing_bkg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457200"/>
            <a:fld id="{2AA852C5-326F-4CF2-B7BE-1314C6472A28}" type="datetimeFigureOut">
              <a:rPr lang="en-US">
                <a:solidFill>
                  <a:prstClr val="black"/>
                </a:solidFill>
              </a:rPr>
              <a:pPr defTabSz="457200"/>
              <a:t>3/2/2017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defTabSz="457200"/>
            <a:fld id="{69F05E75-D4E8-4FD1-A756-C1CE3712D8F3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337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0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7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41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_bkg_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2" r:id="rId3"/>
    <p:sldLayoutId id="2147483743" r:id="rId4"/>
    <p:sldLayoutId id="2147483744" r:id="rId5"/>
    <p:sldLayoutId id="2147483745" r:id="rId6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devany@nebraskamed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720" y="394369"/>
            <a:ext cx="6480951" cy="306511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Telehealth Overview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8220" y="3672840"/>
            <a:ext cx="6319300" cy="84083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Do You Need to Know?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27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95832"/>
            <a:ext cx="7606427" cy="828962"/>
          </a:xfrm>
        </p:spPr>
        <p:txBody>
          <a:bodyPr/>
          <a:lstStyle/>
          <a:p>
            <a:r>
              <a:rPr lang="en-US" dirty="0" smtClean="0"/>
              <a:t>Billing/Reimbursement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560352"/>
            <a:ext cx="7282212" cy="42725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Dependent upon:</a:t>
            </a:r>
          </a:p>
          <a:p>
            <a:pPr lvl="1"/>
            <a:r>
              <a:rPr lang="en-US" dirty="0" smtClean="0"/>
              <a:t>Community where service is received</a:t>
            </a:r>
          </a:p>
          <a:p>
            <a:pPr lvl="1"/>
            <a:r>
              <a:rPr lang="en-US" dirty="0" smtClean="0"/>
              <a:t>Location</a:t>
            </a:r>
            <a:r>
              <a:rPr lang="en-US" baseline="0" dirty="0" smtClean="0"/>
              <a:t> where patient is receiving the service</a:t>
            </a:r>
          </a:p>
          <a:p>
            <a:pPr lvl="1"/>
            <a:r>
              <a:rPr lang="en-US" baseline="0" dirty="0" smtClean="0"/>
              <a:t>Provider type</a:t>
            </a:r>
          </a:p>
          <a:p>
            <a:pPr lvl="1"/>
            <a:r>
              <a:rPr lang="en-US" baseline="0" dirty="0" smtClean="0"/>
              <a:t>Type of service being delivered</a:t>
            </a:r>
          </a:p>
          <a:p>
            <a:pPr lvl="1">
              <a:spcAft>
                <a:spcPts val="1200"/>
              </a:spcAft>
            </a:pPr>
            <a:r>
              <a:rPr lang="en-US" baseline="0" dirty="0" smtClean="0"/>
              <a:t>Insurance provider and coverage (Medicare, Medicaid, Other)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Professional billing</a:t>
            </a:r>
            <a:r>
              <a:rPr lang="en-US" sz="2000" baseline="0" dirty="0" smtClean="0"/>
              <a:t> codes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GT modifier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Remote site originating fee </a:t>
            </a:r>
          </a:p>
          <a:p>
            <a:pPr lvl="1"/>
            <a:r>
              <a:rPr lang="en-US" dirty="0" smtClean="0"/>
              <a:t>May be available (Medicare,</a:t>
            </a:r>
            <a:r>
              <a:rPr lang="en-US" baseline="0" dirty="0" smtClean="0"/>
              <a:t> yes – Medicaid, Jan. 1, 2017 – others, ?)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Non-billable services</a:t>
            </a:r>
          </a:p>
        </p:txBody>
      </p:sp>
    </p:spTree>
    <p:extLst>
      <p:ext uri="{BB962C8B-B14F-4D97-AF65-F5344CB8AC3E}">
        <p14:creationId xmlns:p14="http://schemas.microsoft.com/office/powerpoint/2010/main" val="38434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787017"/>
          </a:xfrm>
        </p:spPr>
        <p:txBody>
          <a:bodyPr/>
          <a:lstStyle/>
          <a:p>
            <a:r>
              <a:rPr lang="en-US" dirty="0" smtClean="0"/>
              <a:t>Legal/Regulatory</a:t>
            </a:r>
            <a:r>
              <a:rPr lang="en-US" baseline="0" dirty="0" smtClean="0"/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409351"/>
            <a:ext cx="7282212" cy="453844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2200" b="1" dirty="0" smtClean="0"/>
              <a:t>Service Contract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General</a:t>
            </a:r>
            <a:r>
              <a:rPr lang="en-US" baseline="0" dirty="0" smtClean="0"/>
              <a:t> Telehealth Services Agreement signed by administrator</a:t>
            </a:r>
            <a:r>
              <a:rPr lang="en-US" dirty="0" smtClean="0"/>
              <a:t> </a:t>
            </a:r>
            <a:r>
              <a:rPr lang="en-US" baseline="0" dirty="0" smtClean="0"/>
              <a:t>at the patient side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Would NOT include on-site services/space lease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One contract that covers all potential telehealth services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Generally, a 3-year agreement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Schedules added as services are added.</a:t>
            </a:r>
          </a:p>
          <a:p>
            <a:pPr>
              <a:spcBef>
                <a:spcPts val="600"/>
              </a:spcBef>
            </a:pPr>
            <a:r>
              <a:rPr lang="en-US" sz="2200" b="1" dirty="0" smtClean="0"/>
              <a:t>Licensure</a:t>
            </a:r>
            <a:r>
              <a:rPr lang="en-US" dirty="0" smtClean="0"/>
              <a:t> – required for where the PATIENT is receiving care</a:t>
            </a:r>
          </a:p>
          <a:p>
            <a:pPr>
              <a:spcBef>
                <a:spcPts val="600"/>
              </a:spcBef>
            </a:pPr>
            <a:r>
              <a:rPr lang="en-US" sz="2200" b="1" dirty="0" smtClean="0"/>
              <a:t>Credentialing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By Proxy is preferred (however, not required)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Again, one general agreement with providers added/removed as needed</a:t>
            </a:r>
          </a:p>
          <a:p>
            <a:pPr>
              <a:spcBef>
                <a:spcPts val="600"/>
              </a:spcBef>
            </a:pPr>
            <a:r>
              <a:rPr lang="en-US" sz="2200" b="1" dirty="0" smtClean="0"/>
              <a:t>Stark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Have to be careful</a:t>
            </a:r>
            <a:r>
              <a:rPr lang="en-US" baseline="0" dirty="0" smtClean="0"/>
              <a:t> not to incentivize referrals through providing equipment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sz="2200" b="1" dirty="0" smtClean="0"/>
              <a:t>Liability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Adhere</a:t>
            </a:r>
            <a:r>
              <a:rPr lang="en-US" baseline="0" dirty="0" smtClean="0"/>
              <a:t> to standard of care</a:t>
            </a:r>
          </a:p>
          <a:p>
            <a:pPr lvl="1">
              <a:spcBef>
                <a:spcPts val="600"/>
              </a:spcBef>
            </a:pPr>
            <a:r>
              <a:rPr lang="en-US" baseline="0" dirty="0" smtClean="0"/>
              <a:t>Also, moving more into “why DIDN’T you use it”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36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9044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have resources available: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405" y="1568741"/>
            <a:ext cx="6871473" cy="426418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Responsibilities Listing </a:t>
            </a:r>
            <a:endParaRPr lang="en-US" sz="2000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Project</a:t>
            </a:r>
            <a:r>
              <a:rPr lang="en-US" sz="2000" baseline="0" dirty="0" smtClean="0"/>
              <a:t> Charter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Checklist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Sample Workflow </a:t>
            </a:r>
            <a:endParaRPr lang="en-US" sz="2000" baseline="0" dirty="0" smtClean="0">
              <a:solidFill>
                <a:srgbClr val="C0000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Progress Chart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Sample Contract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Sample Credentialing By Proxy Agreement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Reimbursement Information:</a:t>
            </a:r>
          </a:p>
          <a:p>
            <a:pPr lvl="1"/>
            <a:r>
              <a:rPr lang="en-US" dirty="0" smtClean="0"/>
              <a:t>Medicare</a:t>
            </a:r>
          </a:p>
          <a:p>
            <a:pPr lvl="1"/>
            <a:r>
              <a:rPr lang="en-US" dirty="0" smtClean="0"/>
              <a:t>Medicaid</a:t>
            </a:r>
          </a:p>
          <a:p>
            <a:pPr lvl="1"/>
            <a:r>
              <a:rPr lang="en-US" dirty="0" smtClean="0"/>
              <a:t>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5" b="4241"/>
          <a:stretch/>
        </p:blipFill>
        <p:spPr>
          <a:xfrm>
            <a:off x="850392" y="1074558"/>
            <a:ext cx="7896914" cy="45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518381"/>
            <a:ext cx="7606427" cy="9675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Contact Info: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19" y="1783080"/>
            <a:ext cx="6897759" cy="40498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Mary DeVany, Director</a:t>
            </a:r>
          </a:p>
          <a:p>
            <a:pPr marL="457200" lvl="1" indent="0">
              <a:buNone/>
            </a:pPr>
            <a:r>
              <a:rPr lang="en-US" sz="2000" dirty="0" smtClean="0"/>
              <a:t>Phone: 9-6709</a:t>
            </a:r>
          </a:p>
          <a:p>
            <a:pPr marL="457200" lvl="1" indent="0">
              <a:buNone/>
            </a:pPr>
            <a:r>
              <a:rPr lang="en-US" sz="2000" dirty="0" smtClean="0">
                <a:hlinkClick r:id="rId2"/>
              </a:rPr>
              <a:t>mdevany@nebraskamed.com</a:t>
            </a:r>
            <a:r>
              <a:rPr lang="en-US" sz="2000" dirty="0" smtClean="0"/>
              <a:t>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Geri Tyson, Telehealth Program Manager</a:t>
            </a:r>
          </a:p>
          <a:p>
            <a:pPr marL="457200" lvl="1" indent="0">
              <a:buNone/>
            </a:pPr>
            <a:r>
              <a:rPr lang="en-US" sz="2000" dirty="0" smtClean="0"/>
              <a:t>Phone: 9-6039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Kyle Hall, Telehealth Coordinator</a:t>
            </a:r>
          </a:p>
          <a:p>
            <a:pPr marL="457200" lvl="1" indent="0">
              <a:buNone/>
            </a:pPr>
            <a:r>
              <a:rPr lang="en-US" sz="2000" dirty="0"/>
              <a:t>Phone: </a:t>
            </a:r>
            <a:r>
              <a:rPr lang="en-US" sz="2000" dirty="0" smtClean="0"/>
              <a:t>2-4996</a:t>
            </a:r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50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95832"/>
            <a:ext cx="7606427" cy="795406"/>
          </a:xfrm>
        </p:spPr>
        <p:txBody>
          <a:bodyPr/>
          <a:lstStyle/>
          <a:p>
            <a:r>
              <a:rPr lang="en-US" dirty="0" smtClean="0"/>
              <a:t>Definition:  Telehealth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680" y="1638300"/>
            <a:ext cx="6865620" cy="27203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tool for enhancing health care, public health, and health education delivery and support, using electronic communication and information. 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7860" y="4686301"/>
            <a:ext cx="5494020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216262"/>
                </a:solidFill>
              </a:rPr>
              <a:t>Providing/receiving health care services at a distance.</a:t>
            </a:r>
          </a:p>
        </p:txBody>
      </p:sp>
    </p:spTree>
    <p:extLst>
      <p:ext uri="{BB962C8B-B14F-4D97-AF65-F5344CB8AC3E}">
        <p14:creationId xmlns:p14="http://schemas.microsoft.com/office/powerpoint/2010/main" val="10951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228" y="260749"/>
            <a:ext cx="7679866" cy="944596"/>
          </a:xfrm>
        </p:spPr>
        <p:txBody>
          <a:bodyPr/>
          <a:lstStyle/>
          <a:p>
            <a:r>
              <a:rPr lang="en-US" sz="4400" dirty="0" err="1" smtClean="0"/>
              <a:t>Telehealth</a:t>
            </a:r>
            <a:r>
              <a:rPr lang="en-US" sz="4400" dirty="0" smtClean="0"/>
              <a:t>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227" y="1652155"/>
            <a:ext cx="7679867" cy="3979718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Telemedicine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Remote Monitoring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Store-and-Forward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Direct-to-Consumer/Primary Care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Mobile Health (apps-based)</a:t>
            </a:r>
          </a:p>
        </p:txBody>
      </p:sp>
      <p:pic>
        <p:nvPicPr>
          <p:cNvPr id="3076" name="Picture 4" descr="http://tse1.mm.bing.net/th?&amp;id=OIP.M8754aae9db50869298b508f1cdae0ed3o0&amp;w=189&amp;h=134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205">
            <a:off x="4097383" y="335997"/>
            <a:ext cx="2110141" cy="154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14500" y="1610591"/>
            <a:ext cx="6650182" cy="3813743"/>
          </a:xfrm>
          <a:prstGeom prst="rect">
            <a:avLst/>
          </a:prstGeom>
          <a:noFill/>
          <a:ln w="177800">
            <a:solidFill>
              <a:srgbClr val="A2B5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228" y="260749"/>
            <a:ext cx="4145972" cy="1121242"/>
          </a:xfrm>
        </p:spPr>
        <p:txBody>
          <a:bodyPr/>
          <a:lstStyle/>
          <a:p>
            <a:r>
              <a:rPr lang="en-US" sz="3200" dirty="0" err="1" smtClean="0"/>
              <a:t>Telehealth</a:t>
            </a:r>
            <a:r>
              <a:rPr lang="en-US" sz="3200" dirty="0" smtClean="0"/>
              <a:t> @ Nebraska Medicine</a:t>
            </a:r>
            <a:endParaRPr lang="en-US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6267"/>
            <a:ext cx="22634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3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C:\Users\mdevany\AppData\Local\Microsoft\Windows\Temporary Internet Files\Content.Outlook\KJ3TXI4G\IMG_2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80" y="4286249"/>
            <a:ext cx="3034893" cy="227617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devany\AppData\Local\Microsoft\Windows\Temporary Internet Files\Content.Outlook\KJ3TXI4G\IMG_2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6" y="4050785"/>
            <a:ext cx="2499016" cy="187426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BMC eICU\Captur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" b="10582"/>
          <a:stretch/>
        </p:blipFill>
        <p:spPr bwMode="auto">
          <a:xfrm>
            <a:off x="1434531" y="1818409"/>
            <a:ext cx="3749952" cy="204700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44" y="666750"/>
            <a:ext cx="3638550" cy="2781300"/>
          </a:xfrm>
          <a:prstGeom prst="rect">
            <a:avLst/>
          </a:prstGeom>
          <a:noFill/>
          <a:ln w="12700"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devany\AppData\Local\Microsoft\Windows\Temporary Internet Files\Content.Outlook\KJ3TXI4G\FullSizeRen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65" y="3260916"/>
            <a:ext cx="2054496" cy="318720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take to get started?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6" y="2011190"/>
            <a:ext cx="7282212" cy="367695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Know who you want to serve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Know why you want to provide the service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Know</a:t>
            </a:r>
            <a:r>
              <a:rPr lang="en-US" sz="2400" baseline="0" dirty="0" smtClean="0"/>
              <a:t> your established and potential referral patterns/volumes </a:t>
            </a:r>
            <a:r>
              <a:rPr lang="en-US" sz="2400" i="1" baseline="0" dirty="0" smtClean="0"/>
              <a:t>(where are your patients coming from?)</a:t>
            </a:r>
            <a:endParaRPr lang="en-US" sz="2400" i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912691" y="4729014"/>
            <a:ext cx="5629012" cy="1695471"/>
            <a:chOff x="1912691" y="4622334"/>
            <a:chExt cx="5629012" cy="1695471"/>
          </a:xfrm>
        </p:grpSpPr>
        <p:sp>
          <p:nvSpPr>
            <p:cNvPr id="4" name="Wave 3"/>
            <p:cNvSpPr/>
            <p:nvPr/>
          </p:nvSpPr>
          <p:spPr>
            <a:xfrm>
              <a:off x="1912691" y="4622334"/>
              <a:ext cx="5150840" cy="1695471"/>
            </a:xfrm>
            <a:prstGeom prst="wave">
              <a:avLst>
                <a:gd name="adj1" fmla="val 12500"/>
                <a:gd name="adj2" fmla="val -244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15361" y="4949505"/>
              <a:ext cx="52263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i="1" dirty="0" smtClean="0"/>
                <a:t>Relationships!</a:t>
              </a:r>
              <a:endParaRPr lang="en-US" sz="5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342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12011"/>
            <a:ext cx="7606427" cy="12424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Involve</a:t>
            </a:r>
            <a:r>
              <a:rPr lang="en-US" baseline="0" dirty="0" smtClean="0"/>
              <a:t> telehealth department in initial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960" y="2743200"/>
            <a:ext cx="7034918" cy="357741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Provide</a:t>
            </a:r>
            <a:r>
              <a:rPr lang="en-US" sz="2400" baseline="0" dirty="0" smtClean="0"/>
              <a:t> guidance in establishing your service at a distance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Walk through the administrative aspects of establishing the service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Have access to helpful resources (internal and external)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03960" y="1897380"/>
            <a:ext cx="7034918" cy="701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3600" b="1" dirty="0" smtClean="0"/>
              <a:t>We will…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961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7" y="1754984"/>
            <a:ext cx="7606427" cy="135915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ISSUES TO CONSIDER: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11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820573"/>
          </a:xfrm>
        </p:spPr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535185"/>
            <a:ext cx="7282212" cy="4297745"/>
          </a:xfrm>
        </p:spPr>
        <p:txBody>
          <a:bodyPr/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Target locations/communities</a:t>
            </a:r>
            <a:r>
              <a:rPr lang="en-US" sz="2000" baseline="0" dirty="0" smtClean="0"/>
              <a:t> where you have established relationships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Know where your patients will go to access your service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Understand that this isn’t just your/your providers’ decision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Do you have an established referral relationship with the locations from which you would like to see patients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Are they supportive of the service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Have</a:t>
            </a:r>
            <a:r>
              <a:rPr lang="en-US" baseline="0" dirty="0" smtClean="0"/>
              <a:t> you (or your local champion) proposed the service to their managing organizational administration</a:t>
            </a:r>
          </a:p>
          <a:p>
            <a:pPr lvl="1">
              <a:spcBef>
                <a:spcPts val="1200"/>
              </a:spcBef>
            </a:pPr>
            <a:r>
              <a:rPr lang="en-US" baseline="0" dirty="0" smtClean="0"/>
              <a:t>Do they have technology/staff/willingness/space to support the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887685"/>
          </a:xfrm>
        </p:spPr>
        <p:txBody>
          <a:bodyPr/>
          <a:lstStyle/>
          <a:p>
            <a:r>
              <a:rPr lang="en-US" dirty="0" smtClean="0"/>
              <a:t>Clinical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610686"/>
            <a:ext cx="7282212" cy="4222244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Is staff needed to support services?</a:t>
            </a:r>
          </a:p>
          <a:p>
            <a:pPr marL="1085850" lvl="1" indent="-342900">
              <a:spcBef>
                <a:spcPts val="600"/>
              </a:spcBef>
              <a:buFontTx/>
              <a:buChar char="-"/>
            </a:pPr>
            <a:r>
              <a:rPr lang="en-US" sz="2200" dirty="0"/>
              <a:t>w</a:t>
            </a:r>
            <a:r>
              <a:rPr lang="en-US" sz="2200" dirty="0" smtClean="0"/>
              <a:t>ith patients </a:t>
            </a:r>
          </a:p>
          <a:p>
            <a:pPr marL="1085850" lvl="1" indent="-342900">
              <a:spcBef>
                <a:spcPts val="600"/>
              </a:spcBef>
              <a:buFontTx/>
              <a:buChar char="-"/>
            </a:pPr>
            <a:r>
              <a:rPr lang="en-US" sz="2200" dirty="0"/>
              <a:t>w</a:t>
            </a:r>
            <a:r>
              <a:rPr lang="en-US" sz="2200" dirty="0" smtClean="0"/>
              <a:t>ith provider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What labs/tests are needed?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What local resources are available?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Referral</a:t>
            </a:r>
            <a:r>
              <a:rPr lang="en-US" sz="2000" baseline="0" dirty="0" smtClean="0"/>
              <a:t> resources </a:t>
            </a:r>
          </a:p>
          <a:p>
            <a:pPr lvl="1">
              <a:spcBef>
                <a:spcPts val="600"/>
              </a:spcBef>
            </a:pPr>
            <a:r>
              <a:rPr lang="en-US" sz="2000" baseline="0" dirty="0" smtClean="0"/>
              <a:t>Ancillary services</a:t>
            </a:r>
            <a:endParaRPr lang="en-US" sz="2000" dirty="0" smtClean="0"/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EMR/Patient Information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Scheduling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15457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NeMed_Presentation.thmx</Template>
  <TotalTime>4483</TotalTime>
  <Words>495</Words>
  <Application>Microsoft Office PowerPoint</Application>
  <PresentationFormat>On-screen Show (4:3)</PresentationFormat>
  <Paragraphs>95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Arial-BoldMT</vt:lpstr>
      <vt:lpstr>Calibri</vt:lpstr>
      <vt:lpstr>Wingdings</vt:lpstr>
      <vt:lpstr>NeMed_Presentation</vt:lpstr>
      <vt:lpstr>Telehealth Overview</vt:lpstr>
      <vt:lpstr>Definition:  Telehealth</vt:lpstr>
      <vt:lpstr>Telehealth:</vt:lpstr>
      <vt:lpstr>Telehealth @ Nebraska Medicine</vt:lpstr>
      <vt:lpstr>What does it take to get started?</vt:lpstr>
      <vt:lpstr>Involve telehealth department in initial planning</vt:lpstr>
      <vt:lpstr>ISSUES TO CONSIDER:</vt:lpstr>
      <vt:lpstr>Relationships</vt:lpstr>
      <vt:lpstr>Clinical Considerations</vt:lpstr>
      <vt:lpstr>Billing/Reimbursement</vt:lpstr>
      <vt:lpstr>Legal/Regulatory Issues</vt:lpstr>
      <vt:lpstr>We have resources available:</vt:lpstr>
      <vt:lpstr>PowerPoint Presentation</vt:lpstr>
      <vt:lpstr>Contact Info: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Vignolo, Lisa M</cp:lastModifiedBy>
  <cp:revision>37</cp:revision>
  <cp:lastPrinted>2016-11-18T20:32:55Z</cp:lastPrinted>
  <dcterms:created xsi:type="dcterms:W3CDTF">2014-09-17T15:14:42Z</dcterms:created>
  <dcterms:modified xsi:type="dcterms:W3CDTF">2017-03-02T21:25:24Z</dcterms:modified>
</cp:coreProperties>
</file>